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2" r:id="rId2"/>
  </p:sldMasterIdLst>
  <p:notesMasterIdLst>
    <p:notesMasterId r:id="rId10"/>
  </p:notesMasterIdLst>
  <p:sldIdLst>
    <p:sldId id="256" r:id="rId3"/>
    <p:sldId id="257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934200" cy="9220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9CF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7057650-6E64-4EF6-9310-03E2D5682159}">
  <a:tblStyle styleId="{17057650-6E64-4EF6-9310-03E2D5682159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27475" y="0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23900" y="4381500"/>
            <a:ext cx="5546724" cy="4148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000000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08716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82625"/>
            <a:ext cx="4589462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54087" y="4379912"/>
            <a:ext cx="5086349" cy="4151312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Presentations to UESB on new data sets to be made available to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customers must include:</a:t>
            </a:r>
          </a:p>
          <a:p>
            <a:endParaRPr lang="en-US" sz="100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Name of Data set and DSI number if appropriate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Description (including parameters, record formats, units, period of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record, how often observed/reported, how often updated,  how complete,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etc.)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Source of the data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Access (by everyone or restricted)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Accessible forms/media (paper from pdf, ascii, text files, ftp, etc)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Users and usages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Quality Assurance/Control description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Contact person, telephone number and email</a:t>
            </a:r>
          </a:p>
          <a:p>
            <a:pPr lvl="0" rtl="0">
              <a:buNone/>
            </a:pPr>
            <a:r>
              <a:rPr lang="en-US" sz="1000">
                <a:solidFill>
                  <a:srgbClr val="222222"/>
                </a:solidFill>
              </a:rPr>
              <a:t>Web link</a:t>
            </a:r>
          </a:p>
          <a:p>
            <a:endParaRPr lang="en-US" sz="1000">
              <a:solidFill>
                <a:srgbClr val="222222"/>
              </a:solidFill>
            </a:endParaRPr>
          </a:p>
          <a:p>
            <a:pPr>
              <a:buNone/>
            </a:pPr>
            <a:r>
              <a:rPr lang="en-US" sz="1000">
                <a:solidFill>
                  <a:srgbClr val="222222"/>
                </a:solidFill>
              </a:rPr>
              <a:t>The data set must have detailed documentation customers can use as a reference.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82625"/>
            <a:ext cx="45878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76312" y="4232275"/>
            <a:ext cx="5083174" cy="415289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82625"/>
            <a:ext cx="45878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76312" y="4232275"/>
            <a:ext cx="5083174" cy="415289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23900" y="4381500"/>
            <a:ext cx="5546724" cy="41481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98500"/>
            <a:ext cx="4592637" cy="3444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06462" y="4391025"/>
            <a:ext cx="5083174" cy="4149724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t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927475" y="8758236"/>
            <a:ext cx="3005136" cy="460374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AB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533400" y="457200"/>
            <a:ext cx="7772400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None/>
              <a:defRPr sz="24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09600" y="304800"/>
            <a:ext cx="784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28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6200" y="6553200"/>
            <a:ext cx="16001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543800" y="6400800"/>
            <a:ext cx="14478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title" idx="2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 rot="5400000">
            <a:off x="4752975" y="2085974"/>
            <a:ext cx="6019799" cy="215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 rot="5400000">
            <a:off x="371475" y="9524"/>
            <a:ext cx="6019799" cy="6305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 rot="5400000">
            <a:off x="2019300" y="-647699"/>
            <a:ext cx="5029199" cy="861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42291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10100" y="1143000"/>
            <a:ext cx="42291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3276600" y="6629400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0" y="66294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8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0825" algn="l" rtl="0">
              <a:spcBef>
                <a:spcPts val="48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400" b="1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9550" algn="l" rtl="0">
              <a:spcBef>
                <a:spcPts val="40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20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5875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8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68275" algn="l" rtl="0">
              <a:spcBef>
                <a:spcPts val="320"/>
              </a:spcBef>
              <a:spcAft>
                <a:spcPts val="0"/>
              </a:spcAft>
              <a:buClr>
                <a:srgbClr val="0C2A8C"/>
              </a:buClr>
              <a:buFont typeface="Arial"/>
              <a:buChar char="•"/>
              <a:defRPr sz="1600" b="0" i="0" u="none" strike="noStrike" cap="none" baseline="0">
                <a:solidFill>
                  <a:srgbClr val="0C2A8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6200" y="6553200"/>
            <a:ext cx="16001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543800" y="6400800"/>
            <a:ext cx="14478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ncdc.noaa.gov/pub/data/swdi/stormevents/Storm%20Dat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c.noaa.gov/stormevent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nws.noaa.gov/directives/sym/pd01016005curr.pdf" TargetMode="External"/><Relationship Id="rId4" Type="http://schemas.openxmlformats.org/officeDocument/2006/relationships/hyperlink" Target="http://www.ncdc.noaa.gov/stormevents/faq.j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09600" y="304800"/>
            <a:ext cx="784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2800" b="1" u="none" strike="noStrike" cap="none" baseline="0" dirty="0">
                <a:solidFill>
                  <a:srgbClr val="0C2A8C"/>
                </a:solidFill>
                <a:sym typeface="Arial"/>
              </a:rPr>
              <a:t>NCDC </a:t>
            </a:r>
            <a:r>
              <a:rPr lang="en-US" dirty="0"/>
              <a:t>User &amp; Engagement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dirty="0"/>
              <a:t>Services Branch</a:t>
            </a:r>
            <a:r>
              <a:rPr lang="en-US" sz="2800" b="1" u="none" strike="noStrike" cap="none" baseline="0" dirty="0">
                <a:solidFill>
                  <a:srgbClr val="0C2A8C"/>
                </a:solidFill>
                <a:sym typeface="Arial"/>
              </a:rPr>
              <a:t/>
            </a:r>
            <a:br>
              <a:rPr lang="en-US" sz="2800" b="1" u="none" strike="noStrike" cap="none" baseline="0" dirty="0">
                <a:solidFill>
                  <a:srgbClr val="0C2A8C"/>
                </a:solidFill>
                <a:sym typeface="Arial"/>
              </a:rPr>
            </a:br>
            <a:r>
              <a:rPr lang="en-US" sz="2800" b="1" u="none" strike="noStrike" cap="none" baseline="0" dirty="0" smtClean="0">
                <a:solidFill>
                  <a:srgbClr val="0C2A8C"/>
                </a:solidFill>
                <a:sym typeface="Arial"/>
              </a:rPr>
              <a:t>Briefing of </a:t>
            </a:r>
            <a:br>
              <a:rPr lang="en-US" sz="2800" b="1" u="none" strike="noStrike" cap="none" baseline="0" dirty="0" smtClean="0">
                <a:solidFill>
                  <a:srgbClr val="0C2A8C"/>
                </a:solidFill>
                <a:sym typeface="Arial"/>
              </a:rPr>
            </a:br>
            <a:r>
              <a:rPr lang="en-US" sz="2800" b="1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sym typeface="Arial"/>
              </a:rPr>
              <a:t>“Storm Data and the </a:t>
            </a:r>
            <a:br>
              <a:rPr lang="en-US" sz="2800" b="1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sym typeface="Arial"/>
              </a:rPr>
            </a:br>
            <a:r>
              <a:rPr lang="en-US" sz="2800" b="1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sym typeface="Arial"/>
              </a:rPr>
              <a:t>Storm</a:t>
            </a:r>
            <a:r>
              <a:rPr lang="en-US" sz="2800" b="1" u="none" strike="noStrike" cap="none" dirty="0" smtClean="0">
                <a:solidFill>
                  <a:schemeClr val="accent5">
                    <a:lumMod val="75000"/>
                  </a:schemeClr>
                </a:solidFill>
                <a:sym typeface="Arial"/>
              </a:rPr>
              <a:t> Events Database”</a:t>
            </a:r>
            <a:br>
              <a:rPr lang="en-US" sz="2800" b="1" u="none" strike="noStrike" cap="none" dirty="0" smtClean="0">
                <a:solidFill>
                  <a:schemeClr val="accent5">
                    <a:lumMod val="75000"/>
                  </a:schemeClr>
                </a:solidFill>
                <a:sym typeface="Arial"/>
              </a:rPr>
            </a:br>
            <a:endParaRPr lang="en-US" sz="2800" b="1" u="none" strike="noStrike" cap="none" baseline="0" dirty="0">
              <a:solidFill>
                <a:schemeClr val="accent5">
                  <a:lumMod val="75000"/>
                </a:schemeClr>
              </a:solidFill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1371600" y="4648200"/>
            <a:ext cx="64007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</a:t>
            </a:r>
            <a:r>
              <a:rPr lang="en-US" sz="2000" b="1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Stuart Hinson – UESB/CMD</a:t>
            </a:r>
            <a:endParaRPr lang="en-US" sz="2000" b="1" i="0" u="none" strike="noStrike" cap="none" baseline="0" dirty="0">
              <a:solidFill>
                <a:schemeClr val="accent5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000" b="1" i="0" u="none" strike="noStrike" cap="none" baseline="0" dirty="0">
              <a:solidFill>
                <a:schemeClr val="accent5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Jan </a:t>
            </a:r>
            <a:r>
              <a:rPr lang="en-US" sz="2000" b="1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23, </a:t>
            </a:r>
            <a:r>
              <a:rPr lang="en-US" sz="2000" b="1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2014</a:t>
            </a:r>
            <a:endParaRPr lang="en-US" sz="2000" b="1" i="0" u="none" strike="noStrike" cap="none" baseline="0" dirty="0">
              <a:solidFill>
                <a:schemeClr val="accent5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60475" y="6515100"/>
            <a:ext cx="28665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UESB  Brief –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Storm Data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43800" y="6400800"/>
            <a:ext cx="14478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</a:rPr>
              <a:t>Data Contacts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76200" y="6477000"/>
            <a:ext cx="3962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UESB  Brief – Storm Data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endParaRPr lang="en-US" sz="1400" b="1" i="0" u="none" strike="noStrike" cap="none" baseline="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graphicFrame>
        <p:nvGraphicFramePr>
          <p:cNvPr id="78" name="Shape 78"/>
          <p:cNvGraphicFramePr/>
          <p:nvPr>
            <p:extLst>
              <p:ext uri="{D42A27DB-BD31-4B8C-83A1-F6EECF244321}">
                <p14:modId xmlns:p14="http://schemas.microsoft.com/office/powerpoint/2010/main" val="132502177"/>
              </p:ext>
            </p:extLst>
          </p:nvPr>
        </p:nvGraphicFramePr>
        <p:xfrm>
          <a:off x="228600" y="990600"/>
          <a:ext cx="8610600" cy="4386775"/>
        </p:xfrm>
        <a:graphic>
          <a:graphicData uri="http://schemas.openxmlformats.org/drawingml/2006/table">
            <a:tbl>
              <a:tblPr>
                <a:noFill/>
                <a:tableStyleId>{17057650-6E64-4EF6-9310-03E2D5682159}</a:tableStyleId>
              </a:tblPr>
              <a:tblGrid>
                <a:gridCol w="2870200"/>
                <a:gridCol w="2870200"/>
                <a:gridCol w="2870200"/>
              </a:tblGrid>
              <a:tr h="371475"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Role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Facility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/Di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vision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Raw Data Provider: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Brent </a:t>
                      </a:r>
                      <a:r>
                        <a:rPr lang="en-US" sz="1500" dirty="0" err="1" smtClean="0"/>
                        <a:t>MacAloney</a:t>
                      </a:r>
                      <a:endParaRPr sz="1500" dirty="0"/>
                    </a:p>
                  </a:txBody>
                  <a:tcPr marL="91425" marR="91425" marT="91425" marB="914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NWS - OCWWS - OS52</a:t>
                      </a:r>
                    </a:p>
                    <a:p>
                      <a:r>
                        <a:rPr lang="en-US" sz="1500" dirty="0" smtClean="0"/>
                        <a:t>Performance Branch</a:t>
                      </a:r>
                      <a:endParaRPr sz="1500" dirty="0"/>
                    </a:p>
                  </a:txBody>
                  <a:tcPr marL="91425" marR="91425" marT="91425" marB="914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Provider: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Dataset </a:t>
                      </a:r>
                      <a:r>
                        <a:rPr lang="x-none" sz="150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POC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/SME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/>
                        <a:t>Stuart</a:t>
                      </a:r>
                      <a:r>
                        <a:rPr lang="en-US" sz="1500" baseline="0" dirty="0" smtClean="0"/>
                        <a:t> Hinson</a:t>
                      </a:r>
                      <a:endParaRPr lang="x-none" sz="1500"/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CSMD/UESB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Provider: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 Transfer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Stuart Hinson / Helen Frederick</a:t>
                      </a:r>
                    </a:p>
                  </a:txBody>
                  <a:tcPr marL="91425" marR="91425" marT="91425" marB="914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91425" marR="91425" marT="91425" marB="914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SA Lead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/>
                        <a:t>Heather Brown</a:t>
                      </a:r>
                      <a:endParaRPr lang="x-none" sz="1500"/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RSAD/AB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x-none" sz="150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Ingest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Robert McFadden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RSAD/AB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x-none" sz="150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Storage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David Bowman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RSAD/AB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Storage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Robert Summers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RSAD/AB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500" b="0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IT Security</a:t>
                      </a:r>
                      <a:endParaRPr lang="x-none" sz="1500" b="1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/>
                        <a:t>Jennifer </a:t>
                      </a:r>
                      <a:r>
                        <a:rPr lang="en-US" sz="1500" dirty="0" err="1" smtClean="0"/>
                        <a:t>Urzen</a:t>
                      </a:r>
                      <a:endParaRPr lang="x-none" sz="1500"/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ITB/Security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Access</a:t>
                      </a: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err="1" smtClean="0"/>
                        <a:t>DeeDee</a:t>
                      </a:r>
                      <a:r>
                        <a:rPr lang="en-US" sz="1500" baseline="0" dirty="0" smtClean="0"/>
                        <a:t> Anders &amp; Steve Ansari</a:t>
                      </a:r>
                      <a:endParaRPr lang="x-none" sz="1500"/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CSMD/DAAB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buSzPct val="25000"/>
                        <a:buFont typeface="Arial"/>
                        <a:buNone/>
                      </a:pPr>
                      <a:r>
                        <a:rPr lang="x-none" sz="15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Archive:</a:t>
                      </a:r>
                      <a:r>
                        <a:rPr lang="x-none" sz="15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SME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/>
                        <a:t>Stuart Hinson</a:t>
                      </a:r>
                      <a:endParaRPr lang="x-none" sz="1500"/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CSMD/UESB</a:t>
                      </a:r>
                      <a:endParaRPr lang="x-none" sz="15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12" marB="45712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3600" b="1" i="0" u="none" strike="noStrike" cap="small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Overview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28600" y="990600"/>
            <a:ext cx="8610599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360"/>
              </a:spcBef>
              <a:buSzPct val="25000"/>
            </a:pPr>
            <a:r>
              <a:rPr lang="en-US" sz="1800" i="0" u="sng" strike="noStrike" cap="none" baseline="0" dirty="0">
                <a:solidFill>
                  <a:schemeClr val="tx1"/>
                </a:solidFill>
                <a:sym typeface="Arial"/>
              </a:rPr>
              <a:t>Producer</a:t>
            </a:r>
            <a:r>
              <a:rPr lang="en-US" sz="1800" i="0" u="sng" strike="noStrike" cap="none" baseline="0" dirty="0" smtClean="0">
                <a:solidFill>
                  <a:schemeClr val="tx1"/>
                </a:solidFill>
                <a:sym typeface="Arial"/>
              </a:rPr>
              <a:t>:</a:t>
            </a:r>
            <a:r>
              <a:rPr lang="en-US" sz="1800" b="1" i="0" u="none" strike="noStrike" cap="none" baseline="0" dirty="0" smtClean="0">
                <a:solidFill>
                  <a:schemeClr val="tx1"/>
                </a:solidFill>
                <a:sym typeface="Arial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Arial" charset="0"/>
                <a:cs typeface="Arial" charset="0"/>
              </a:rPr>
              <a:t>National Weather Service </a:t>
            </a:r>
            <a:endParaRPr lang="en-US" sz="1800" b="0" i="0" u="none" strike="noStrike" cap="none" baseline="0" dirty="0">
              <a:solidFill>
                <a:schemeClr val="tx1"/>
              </a:solidFill>
              <a:sym typeface="Arial"/>
            </a:endParaRPr>
          </a:p>
          <a:p>
            <a:pPr>
              <a:spcBef>
                <a:spcPts val="360"/>
              </a:spcBef>
              <a:buSzPct val="25000"/>
            </a:pPr>
            <a:r>
              <a:rPr lang="en-US" sz="1800" i="0" u="sng" strike="noStrike" cap="none" baseline="0" dirty="0" smtClean="0">
                <a:solidFill>
                  <a:schemeClr val="tx1"/>
                </a:solidFill>
                <a:sym typeface="Arial"/>
              </a:rPr>
              <a:t>Parameters:</a:t>
            </a:r>
            <a:r>
              <a:rPr lang="en-US" sz="1800" b="0" i="0" u="none" strike="noStrike" cap="none" baseline="0" dirty="0" smtClean="0">
                <a:solidFill>
                  <a:schemeClr val="tx1"/>
                </a:solidFill>
                <a:sym typeface="Arial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Arial" charset="0"/>
                <a:cs typeface="Arial" charset="0"/>
              </a:rPr>
              <a:t>data contain a chronological listing, by state, of hurricanes, tornadoes, thunderstorms, hail, floods, drought conditions, lightning, high winds, snow, temperature extremes and other weather phenomena.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u="sng" dirty="0" smtClean="0">
                <a:solidFill>
                  <a:schemeClr val="tx1"/>
                </a:solidFill>
              </a:rPr>
              <a:t>Formats: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1950-1992 ~ SPC ASCII files coded from the CDNS and Storm Data Pub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1993-1995 ~ Word Perfect 5.0 files provided on 3.5” floppy diskettes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1996-09/2006 ~ Paradox Database files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10/2006-current ~ csv data dumps from NWS Storm Database in Windows SQL</a:t>
            </a:r>
            <a:endParaRPr lang="en-US" sz="18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u="sng" dirty="0">
                <a:solidFill>
                  <a:schemeClr val="tx1"/>
                </a:solidFill>
              </a:rPr>
              <a:t>Time Period</a:t>
            </a:r>
            <a:r>
              <a:rPr lang="en-US" sz="1800" u="sng" dirty="0" smtClean="0">
                <a:solidFill>
                  <a:schemeClr val="tx1"/>
                </a:solidFill>
              </a:rPr>
              <a:t>: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1950-1955 ~ Tornadoes only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1955-1992 ~ Tornadoes, Thunderstorm Winds &amp; Hail only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1800" b="0" dirty="0" smtClean="0">
                <a:solidFill>
                  <a:schemeClr val="tx1"/>
                </a:solidFill>
              </a:rPr>
              <a:t>1992-current ~ All Storm Events as reported in Storm Data that could be assigned into one of 48 NWS Event Types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76200" y="6477000"/>
            <a:ext cx="3962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UESB  Brief – Storm Data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43000"/>
            <a:ext cx="8839200" cy="488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 smtClean="0">
                <a:solidFill>
                  <a:schemeClr val="tx1"/>
                </a:solidFill>
              </a:rPr>
              <a:t>Spatial Coverage:</a:t>
            </a:r>
            <a:r>
              <a:rPr lang="en-US" sz="1600" dirty="0" smtClean="0">
                <a:solidFill>
                  <a:schemeClr val="tx1"/>
                </a:solidFill>
              </a:rPr>
              <a:t> CONUS, AK, HI, PR, VI, Pacific Territories</a:t>
            </a:r>
            <a:endParaRPr lang="en-US" sz="1600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Spatial Resolution</a:t>
            </a:r>
            <a:r>
              <a:rPr lang="en-US" sz="1600" b="1" u="sng" dirty="0" smtClean="0">
                <a:solidFill>
                  <a:schemeClr val="tx1"/>
                </a:solidFill>
              </a:rPr>
              <a:t>: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State FIPS, County FIPS, NWS Forecast Zones</a:t>
            </a:r>
            <a:endParaRPr lang="en-US" sz="1600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Temporal Resolution</a:t>
            </a:r>
            <a:r>
              <a:rPr lang="en-US" sz="1600" b="1" u="sng" dirty="0" smtClean="0">
                <a:solidFill>
                  <a:schemeClr val="tx1"/>
                </a:solidFill>
              </a:rPr>
              <a:t>:</a:t>
            </a:r>
            <a:r>
              <a:rPr lang="en-US" sz="1600" dirty="0" smtClean="0">
                <a:solidFill>
                  <a:schemeClr val="tx1"/>
                </a:solidFill>
              </a:rPr>
              <a:t> Data are mostly reported by month, day, hour minute</a:t>
            </a:r>
            <a:endParaRPr lang="en-US" sz="1600" u="sng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Update Frequency</a:t>
            </a:r>
            <a:r>
              <a:rPr lang="en-US" sz="1600" b="1" u="sng" dirty="0" smtClean="0">
                <a:solidFill>
                  <a:schemeClr val="tx1"/>
                </a:solidFill>
              </a:rPr>
              <a:t>:</a:t>
            </a:r>
            <a:r>
              <a:rPr lang="en-US" sz="1600" dirty="0" smtClean="0">
                <a:solidFill>
                  <a:schemeClr val="tx1"/>
                </a:solidFill>
              </a:rPr>
              <a:t> NCDC pulls data from the NWS on the 15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of every month for data ending 75 days prior (Example: January data are pulled April 15. Data that are entered or changed after this date/time are gathered in an additions/corrections file, far data entered to any prior month that are not already received)</a:t>
            </a:r>
            <a:endParaRPr lang="en-US" sz="1600" b="1" u="sng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Source of the data</a:t>
            </a:r>
            <a:r>
              <a:rPr lang="en-US" sz="1600" b="1" u="sng" dirty="0" smtClean="0">
                <a:solidFill>
                  <a:schemeClr val="tx1"/>
                </a:solidFill>
              </a:rPr>
              <a:t>:</a:t>
            </a:r>
            <a:r>
              <a:rPr lang="en-US" sz="1600" dirty="0" smtClean="0">
                <a:solidFill>
                  <a:schemeClr val="tx1"/>
                </a:solidFill>
              </a:rPr>
              <a:t> NWS Forecast Offices collect information from the local community, storm spotters, law enforcement and emergency managers, FEMA, etc.</a:t>
            </a:r>
            <a:endParaRPr lang="en-US" sz="1600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Access (by everyone or restricted</a:t>
            </a:r>
            <a:r>
              <a:rPr lang="en-US" sz="1600" b="1" u="sng" dirty="0" smtClean="0">
                <a:solidFill>
                  <a:schemeClr val="tx1"/>
                </a:solidFill>
              </a:rPr>
              <a:t>):</a:t>
            </a:r>
            <a:r>
              <a:rPr lang="en-US" sz="1600" dirty="0" smtClean="0">
                <a:solidFill>
                  <a:schemeClr val="tx1"/>
                </a:solidFill>
              </a:rPr>
              <a:t> Everyone, no restrictions…</a:t>
            </a:r>
            <a:endParaRPr lang="en-US" sz="1600" b="1" u="sng" dirty="0">
              <a:solidFill>
                <a:schemeClr val="tx1"/>
              </a:solidFill>
            </a:endParaRP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b="1" u="sng" dirty="0">
                <a:solidFill>
                  <a:schemeClr val="tx1"/>
                </a:solidFill>
              </a:rPr>
              <a:t>Accessible forms/media (paper from pdf, </a:t>
            </a:r>
            <a:r>
              <a:rPr lang="en-US" sz="1600" b="1" u="sng" dirty="0" err="1">
                <a:solidFill>
                  <a:schemeClr val="tx1"/>
                </a:solidFill>
              </a:rPr>
              <a:t>ascii</a:t>
            </a:r>
            <a:r>
              <a:rPr lang="en-US" sz="1600" b="1" u="sng" dirty="0">
                <a:solidFill>
                  <a:schemeClr val="tx1"/>
                </a:solidFill>
              </a:rPr>
              <a:t>, text files, ftp, </a:t>
            </a:r>
            <a:r>
              <a:rPr lang="en-US" sz="1600" b="1" u="sng" dirty="0" err="1">
                <a:solidFill>
                  <a:schemeClr val="tx1"/>
                </a:solidFill>
              </a:rPr>
              <a:t>etc</a:t>
            </a:r>
            <a:r>
              <a:rPr lang="en-US" sz="1600" b="1" u="sng" dirty="0" smtClean="0">
                <a:solidFill>
                  <a:schemeClr val="tx1"/>
                </a:solidFill>
              </a:rPr>
              <a:t>): </a:t>
            </a:r>
          </a:p>
          <a:p>
            <a:pPr lvl="0">
              <a:spcBef>
                <a:spcPts val="360"/>
              </a:spcBef>
              <a:buClr>
                <a:srgbClr val="0C2A8C"/>
              </a:buClr>
              <a:buSzPct val="25000"/>
            </a:pPr>
            <a:r>
              <a:rPr lang="en-US" sz="1600" dirty="0" smtClean="0">
                <a:solidFill>
                  <a:schemeClr val="tx1"/>
                </a:solidFill>
              </a:rPr>
              <a:t>NCDC Storm </a:t>
            </a:r>
            <a:r>
              <a:rPr lang="en-US" sz="1600" dirty="0">
                <a:solidFill>
                  <a:schemeClr val="tx1"/>
                </a:solidFill>
              </a:rPr>
              <a:t>Events Database </a:t>
            </a:r>
            <a:r>
              <a:rPr lang="en-US" sz="1600" dirty="0" smtClean="0">
                <a:solidFill>
                  <a:schemeClr val="tx1"/>
                </a:solidFill>
              </a:rPr>
              <a:t>web page ~ </a:t>
            </a:r>
            <a:r>
              <a:rPr lang="en-US" sz="1600" dirty="0">
                <a:solidFill>
                  <a:schemeClr val="tx1"/>
                </a:solidFill>
              </a:rPr>
              <a:t>http://www.ncdc.noaa.gov/stormevents/</a:t>
            </a:r>
            <a:endParaRPr lang="en-US" sz="1600" b="1" u="sng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Storm Events Database csv page ~ ftp</a:t>
            </a:r>
            <a:r>
              <a:rPr lang="en-US" sz="1600" dirty="0">
                <a:solidFill>
                  <a:schemeClr val="tx1"/>
                </a:solidFill>
              </a:rPr>
              <a:t>://ftp.ncdc.noaa.gov/pub/data/swdi/stormevents/csvfiles/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Storm Data Archive ~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DSI-3910-01 Older Legacy Data 1950-09/2006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DSI-3910-02 Raw data files as received from the NWS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DSI-3910-03 Current Database csv file dump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Storm Data Publication on IPS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hape 85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3600" b="1" i="0" u="none" strike="noStrike" cap="small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</a:t>
            </a:r>
            <a:r>
              <a:rPr lang="en-US" sz="3600" b="1" i="0" u="none" strike="noStrike" cap="small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Overview, Cont.</a:t>
            </a:r>
            <a:endParaRPr lang="en-US" sz="3600" b="1" i="0" u="none" strike="noStrike" cap="small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223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81400" y="1562100"/>
            <a:ext cx="17907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NWS HQ</a:t>
            </a:r>
          </a:p>
          <a:p>
            <a:pPr algn="ctr" eaLnBrk="1" hangingPunct="1"/>
            <a:r>
              <a:rPr lang="en-US" altLang="en-US" sz="1400" dirty="0">
                <a:latin typeface="Arial" charset="0"/>
              </a:rPr>
              <a:t>Microsoft Windows </a:t>
            </a:r>
          </a:p>
          <a:p>
            <a:pPr algn="ctr" eaLnBrk="1" hangingPunct="1"/>
            <a:r>
              <a:rPr lang="en-US" altLang="en-US" sz="1400" dirty="0">
                <a:latin typeface="Arial" charset="0"/>
              </a:rPr>
              <a:t>SQL Server 2003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9144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charset="0"/>
              </a:rPr>
              <a:t>NWSFO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33600" y="9144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charset="0"/>
              </a:rPr>
              <a:t>NWSFO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76700" y="899286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charset="0"/>
              </a:rPr>
              <a:t>NWSFO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0" y="9144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charset="0"/>
              </a:rPr>
              <a:t>NWSFO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848600" y="914400"/>
            <a:ext cx="7620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charset="0"/>
              </a:rPr>
              <a:t>NWSFO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457700" y="128028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895600" y="1295400"/>
            <a:ext cx="68580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372100" y="1295400"/>
            <a:ext cx="723900" cy="2896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143000" y="1295400"/>
            <a:ext cx="2438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5372100" y="1295400"/>
            <a:ext cx="247650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4475490" y="242454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581400" y="2971800"/>
            <a:ext cx="1752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Operator PC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457701" y="3810000"/>
            <a:ext cx="0" cy="3066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81400" y="5410200"/>
            <a:ext cx="16764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dirty="0" smtClean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600" dirty="0" smtClean="0">
                <a:latin typeface="Arial" charset="0"/>
              </a:rPr>
              <a:t>Web Access</a:t>
            </a:r>
          </a:p>
          <a:p>
            <a:pPr algn="ctr" eaLnBrk="1" hangingPunct="1"/>
            <a:r>
              <a:rPr lang="en-US" altLang="en-US" sz="1600" dirty="0" smtClean="0">
                <a:latin typeface="Arial" charset="0"/>
              </a:rPr>
              <a:t>www</a:t>
            </a:r>
            <a:endParaRPr lang="en-US" altLang="en-US" sz="1600" dirty="0">
              <a:latin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438900" y="4116689"/>
            <a:ext cx="1752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400" dirty="0">
                <a:latin typeface="Arial" charset="0"/>
              </a:rPr>
              <a:t>Storm Events 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Database (</a:t>
            </a:r>
            <a:r>
              <a:rPr lang="en-US" altLang="en-US" sz="1400" dirty="0" err="1" smtClean="0">
                <a:latin typeface="Arial" charset="0"/>
              </a:rPr>
              <a:t>cdo-db</a:t>
            </a:r>
            <a:r>
              <a:rPr lang="en-US" altLang="en-US" sz="1400" dirty="0" smtClean="0">
                <a:latin typeface="Arial" charset="0"/>
              </a:rPr>
              <a:t>)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3009900" y="5829300"/>
            <a:ext cx="57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5257800" y="4954889"/>
            <a:ext cx="1181100" cy="8744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581400" y="4116689"/>
            <a:ext cx="1752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Archive DSI-3910_02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(csv files)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334000" y="4535789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81000" y="2819400"/>
            <a:ext cx="82296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57200" y="2895600"/>
            <a:ext cx="9144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atin typeface="Arial" charset="0"/>
              </a:rPr>
              <a:t>NCDC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3250308" y="2438400"/>
            <a:ext cx="2514600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Arial" charset="0"/>
              </a:rPr>
              <a:t>manual download of csv </a:t>
            </a:r>
            <a:r>
              <a:rPr lang="en-US" altLang="en-US" sz="1400" dirty="0" smtClean="0">
                <a:latin typeface="Arial" charset="0"/>
              </a:rPr>
              <a:t>file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2057400" y="224134"/>
            <a:ext cx="4724400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Storm Data – Data Flow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7315199" y="4954889"/>
            <a:ext cx="1" cy="48191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438900" y="5410200"/>
            <a:ext cx="1752599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400" dirty="0">
                <a:latin typeface="Arial" charset="0"/>
              </a:rPr>
              <a:t>Storm </a:t>
            </a:r>
            <a:r>
              <a:rPr lang="en-US" altLang="en-US" sz="1400" dirty="0" smtClean="0">
                <a:latin typeface="Arial" charset="0"/>
              </a:rPr>
              <a:t>Data 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Publication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143000" y="5410200"/>
            <a:ext cx="18669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 charset="0"/>
              </a:rPr>
              <a:t>NCDC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Archive DSI-3910_03</a:t>
            </a:r>
          </a:p>
          <a:p>
            <a:pPr algn="ctr" eaLnBrk="1" hangingPunct="1"/>
            <a:r>
              <a:rPr lang="en-US" altLang="en-US" sz="1400" dirty="0" smtClean="0">
                <a:latin typeface="Arial" charset="0"/>
              </a:rPr>
              <a:t>(database output files)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438900" y="3581400"/>
            <a:ext cx="17526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 dirty="0" err="1" smtClean="0">
                <a:latin typeface="Arial" charset="0"/>
              </a:rPr>
              <a:t>cdo</a:t>
            </a:r>
            <a:r>
              <a:rPr lang="en-US" altLang="en-US" sz="1400" dirty="0" smtClean="0">
                <a:latin typeface="Arial" charset="0"/>
              </a:rPr>
              <a:t>-test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438900" y="3048000"/>
            <a:ext cx="1752599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400" dirty="0" err="1" smtClean="0">
                <a:latin typeface="Arial" charset="0"/>
              </a:rPr>
              <a:t>cdo-dev</a:t>
            </a:r>
            <a:endParaRPr lang="en-US" altLang="en-US" sz="1400" dirty="0"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20" idx="0"/>
            <a:endCxn id="41" idx="2"/>
          </p:cNvCxnSpPr>
          <p:nvPr/>
        </p:nvCxnSpPr>
        <p:spPr>
          <a:xfrm flipV="1">
            <a:off x="7315200" y="3962400"/>
            <a:ext cx="0" cy="1542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0"/>
            <a:endCxn id="43" idx="2"/>
          </p:cNvCxnSpPr>
          <p:nvPr/>
        </p:nvCxnSpPr>
        <p:spPr>
          <a:xfrm flipV="1">
            <a:off x="7315200" y="3429000"/>
            <a:ext cx="0" cy="152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15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2A8C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0000"/>
                </a:solidFill>
              </a:rPr>
              <a:t>User </a:t>
            </a:r>
            <a:r>
              <a:rPr lang="en-US" sz="3600" b="1" i="0" u="none" strike="noStrike" cap="small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Description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76200" y="6477000"/>
            <a:ext cx="3962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UESB  Brief – Storm Data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04800" y="990600"/>
            <a:ext cx="8534400" cy="521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1800" b="1" u="sng" dirty="0">
                <a:solidFill>
                  <a:srgbClr val="222222"/>
                </a:solidFill>
              </a:rPr>
              <a:t>Users and usages</a:t>
            </a:r>
            <a:r>
              <a:rPr lang="en-US" sz="1800" b="1" u="sng" dirty="0" smtClean="0">
                <a:solidFill>
                  <a:srgbClr val="222222"/>
                </a:solidFill>
              </a:rPr>
              <a:t>:</a:t>
            </a:r>
            <a:r>
              <a:rPr lang="en-US" sz="1800" b="1" dirty="0" smtClean="0">
                <a:solidFill>
                  <a:srgbClr val="222222"/>
                </a:solidFill>
              </a:rPr>
              <a:t> </a:t>
            </a:r>
            <a:r>
              <a:rPr lang="en-US" sz="1800" dirty="0" smtClean="0">
                <a:solidFill>
                  <a:srgbClr val="222222"/>
                </a:solidFill>
              </a:rPr>
              <a:t>These data are heavily used by the general public, insurance adjusters, litigators, severe weather climatologists</a:t>
            </a:r>
            <a:endParaRPr lang="en-US" sz="1800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-US" sz="1800" b="1" u="sng" dirty="0">
                <a:solidFill>
                  <a:srgbClr val="222222"/>
                </a:solidFill>
              </a:rPr>
              <a:t>Quality Assurance/Control description</a:t>
            </a:r>
            <a:r>
              <a:rPr lang="en-US" sz="1800" b="1" u="sng" dirty="0" smtClean="0">
                <a:solidFill>
                  <a:srgbClr val="222222"/>
                </a:solidFill>
              </a:rPr>
              <a:t>:</a:t>
            </a:r>
            <a:r>
              <a:rPr lang="en-US" sz="1800" b="1" dirty="0" smtClean="0">
                <a:solidFill>
                  <a:srgbClr val="222222"/>
                </a:solidFill>
              </a:rPr>
              <a:t> </a:t>
            </a:r>
            <a:r>
              <a:rPr lang="en-US" sz="1800" dirty="0" smtClean="0">
                <a:solidFill>
                  <a:srgbClr val="222222"/>
                </a:solidFill>
              </a:rPr>
              <a:t>These data are received and archived with little to no QC or alterations. Data from previous versions are modified/normalized to fit the existing database schema, </a:t>
            </a:r>
            <a:r>
              <a:rPr lang="en-US" sz="1800" dirty="0" err="1" smtClean="0">
                <a:solidFill>
                  <a:srgbClr val="222222"/>
                </a:solidFill>
              </a:rPr>
              <a:t>ie</a:t>
            </a:r>
            <a:r>
              <a:rPr lang="en-US" sz="1800" dirty="0" smtClean="0">
                <a:solidFill>
                  <a:srgbClr val="222222"/>
                </a:solidFill>
              </a:rPr>
              <a:t> date formats, event type names</a:t>
            </a:r>
            <a:endParaRPr lang="en-US" sz="1800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endParaRPr lang="en-US" sz="1800" b="1" dirty="0">
              <a:solidFill>
                <a:srgbClr val="222222"/>
              </a:solidFill>
            </a:endParaRP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-US" sz="1800" b="1" u="sng" dirty="0"/>
              <a:t>Citations/Papers</a:t>
            </a:r>
            <a:r>
              <a:rPr lang="en-US" sz="1800" b="1" u="sng" dirty="0" smtClean="0"/>
              <a:t>:</a:t>
            </a:r>
            <a:r>
              <a:rPr lang="en-US" sz="1800" b="1" dirty="0" smtClean="0"/>
              <a:t> </a:t>
            </a:r>
            <a:r>
              <a:rPr lang="en-US" sz="1800" dirty="0" smtClean="0"/>
              <a:t>Storm Data </a:t>
            </a:r>
            <a:r>
              <a:rPr lang="en-US" sz="1800" dirty="0" err="1" smtClean="0"/>
              <a:t>Powerpoint</a:t>
            </a:r>
            <a:endParaRPr lang="en-US" sz="1800" dirty="0" smtClean="0"/>
          </a:p>
          <a:p>
            <a:pPr lvl="0">
              <a:buClr>
                <a:srgbClr val="000000"/>
              </a:buClr>
              <a:buSzPct val="61111"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://www1.ncdc.noaa.gov/pub/data/swdi/stormevents/Storm%20Data.pptx</a:t>
            </a:r>
            <a:endParaRPr lang="en-US" sz="1800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228600" y="1524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7010400" y="64770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28600" y="990599"/>
            <a:ext cx="8610599" cy="530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b="1" i="0" u="sng" strike="noStrike" cap="none" baseline="0" dirty="0">
                <a:solidFill>
                  <a:schemeClr val="dk1"/>
                </a:solidFill>
                <a:sym typeface="Arial"/>
              </a:rPr>
              <a:t>Discovery </a:t>
            </a:r>
            <a:r>
              <a:rPr lang="en-US" sz="1800" b="1" i="0" u="sng" strike="noStrike" cap="none" baseline="0" dirty="0" smtClean="0">
                <a:solidFill>
                  <a:schemeClr val="dk1"/>
                </a:solidFill>
                <a:sym typeface="Arial"/>
              </a:rPr>
              <a:t>Service: </a:t>
            </a:r>
            <a:endParaRPr lang="en-US" sz="1800" b="1" i="0" u="sng" strike="noStrike" cap="none" baseline="0" dirty="0">
              <a:solidFill>
                <a:schemeClr val="dk1"/>
              </a:solidFill>
              <a:sym typeface="Arial"/>
            </a:endParaRPr>
          </a:p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b="1" i="0" u="sng" strike="noStrike" cap="none" baseline="0" dirty="0" smtClean="0">
                <a:solidFill>
                  <a:schemeClr val="dk1"/>
                </a:solidFill>
                <a:sym typeface="Arial"/>
              </a:rPr>
              <a:t>Data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sym typeface="Arial"/>
              </a:rPr>
              <a:t>Access </a:t>
            </a:r>
            <a:r>
              <a:rPr lang="en-US" sz="1800" b="1" i="0" u="sng" strike="noStrike" cap="none" baseline="0" dirty="0" smtClean="0">
                <a:solidFill>
                  <a:schemeClr val="dk1"/>
                </a:solidFill>
                <a:sym typeface="Arial"/>
              </a:rPr>
              <a:t>System: </a:t>
            </a:r>
            <a:r>
              <a:rPr lang="en-US" sz="1800" i="0" strike="noStrike" cap="none" baseline="0" dirty="0" smtClean="0">
                <a:solidFill>
                  <a:schemeClr val="dk1"/>
                </a:solidFill>
                <a:sym typeface="Arial"/>
              </a:rPr>
              <a:t>Storm Events Database</a:t>
            </a:r>
            <a:endParaRPr lang="en-US" sz="1800" b="1" i="0" u="sng" strike="noStrike" cap="none" baseline="0" dirty="0">
              <a:solidFill>
                <a:schemeClr val="dk1"/>
              </a:solidFill>
              <a:sym typeface="Arial"/>
            </a:endParaRPr>
          </a:p>
          <a:p>
            <a:r>
              <a:rPr lang="en-US" sz="1800" dirty="0" smtClean="0">
                <a:solidFill>
                  <a:schemeClr val="dk1"/>
                </a:solidFill>
              </a:rPr>
              <a:t>	</a:t>
            </a:r>
            <a:r>
              <a:rPr lang="en-US" sz="1800" dirty="0" smtClean="0">
                <a:solidFill>
                  <a:schemeClr val="dk1"/>
                </a:solidFill>
                <a:hlinkClick r:id="rId3"/>
              </a:rPr>
              <a:t>http://www.ncdc.noaa.gov/stormevents/</a:t>
            </a:r>
            <a:endParaRPr lang="en-US" sz="1800" i="0" strike="noStrike" cap="none" baseline="0" dirty="0">
              <a:solidFill>
                <a:schemeClr val="dk1"/>
              </a:solidFill>
              <a:sym typeface="Arial"/>
            </a:endParaRPr>
          </a:p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b="1" i="0" u="sng" strike="noStrike" cap="none" baseline="0" dirty="0">
                <a:solidFill>
                  <a:schemeClr val="dk1"/>
                </a:solidFill>
                <a:sym typeface="Arial"/>
              </a:rPr>
              <a:t>Notional Dissemination Volume:</a:t>
            </a:r>
          </a:p>
          <a:p>
            <a:endParaRPr lang="en-US" sz="1800" i="0" u="sng" strike="noStrike" cap="none" baseline="0" dirty="0">
              <a:solidFill>
                <a:schemeClr val="dk1"/>
              </a:solidFill>
              <a:sym typeface="Arial"/>
            </a:endParaRPr>
          </a:p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b="1" i="0" u="sng" strike="noStrike" cap="none" baseline="0" dirty="0">
                <a:solidFill>
                  <a:schemeClr val="dk1"/>
                </a:solidFill>
                <a:sym typeface="Arial"/>
              </a:rPr>
              <a:t>User </a:t>
            </a:r>
            <a:r>
              <a:rPr lang="en-US" sz="1800" b="1" i="0" u="sng" strike="noStrike" cap="none" baseline="0" dirty="0" smtClean="0">
                <a:solidFill>
                  <a:schemeClr val="dk1"/>
                </a:solidFill>
                <a:sym typeface="Arial"/>
              </a:rPr>
              <a:t>Documentation:</a:t>
            </a:r>
          </a:p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i="0" strike="noStrike" cap="none" baseline="0" dirty="0" smtClean="0">
                <a:solidFill>
                  <a:schemeClr val="dk1"/>
                </a:solidFill>
                <a:sym typeface="Arial"/>
              </a:rPr>
              <a:t>Archive ~ with</a:t>
            </a:r>
            <a:r>
              <a:rPr lang="en-US" sz="1800" i="0" strike="noStrike" cap="none" dirty="0" smtClean="0">
                <a:solidFill>
                  <a:schemeClr val="dk1"/>
                </a:solidFill>
                <a:sym typeface="Arial"/>
              </a:rPr>
              <a:t> the archive</a:t>
            </a:r>
          </a:p>
          <a:p>
            <a:pPr marR="0" lvl="0" algn="l" rt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baseline="0" dirty="0" smtClean="0">
                <a:solidFill>
                  <a:schemeClr val="dk1"/>
                </a:solidFill>
              </a:rPr>
              <a:t>Storm</a:t>
            </a:r>
            <a:r>
              <a:rPr lang="en-US" sz="1800" dirty="0" smtClean="0">
                <a:solidFill>
                  <a:schemeClr val="dk1"/>
                </a:solidFill>
              </a:rPr>
              <a:t> Events Database ~</a:t>
            </a:r>
          </a:p>
          <a:p>
            <a:pPr lvl="0">
              <a:spcBef>
                <a:spcPts val="500"/>
              </a:spcBef>
              <a:buClr>
                <a:schemeClr val="dk1"/>
              </a:buClr>
              <a:buSzPct val="25000"/>
            </a:pPr>
            <a:r>
              <a:rPr lang="en-US" sz="1800" i="0" strike="noStrike" cap="none" baseline="0" dirty="0" smtClean="0">
                <a:solidFill>
                  <a:schemeClr val="dk1"/>
                </a:solidFill>
                <a:sym typeface="Arial"/>
              </a:rPr>
              <a:t>FAQ: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	</a:t>
            </a:r>
            <a:r>
              <a:rPr lang="en-US" sz="1800" dirty="0" smtClean="0">
                <a:solidFill>
                  <a:schemeClr val="dk1"/>
                </a:solidFill>
                <a:hlinkClick r:id="rId4"/>
              </a:rPr>
              <a:t>http</a:t>
            </a:r>
            <a:r>
              <a:rPr lang="en-US" sz="1800" dirty="0">
                <a:solidFill>
                  <a:schemeClr val="dk1"/>
                </a:solidFill>
                <a:hlinkClick r:id="rId4"/>
              </a:rPr>
              <a:t>://www.ncdc.noaa.gov/stormevents/faq.jsp</a:t>
            </a:r>
            <a:endParaRPr lang="en-US" sz="1800" i="0" strike="noStrike" cap="none" baseline="0" dirty="0">
              <a:solidFill>
                <a:schemeClr val="dk1"/>
              </a:solidFill>
              <a:sym typeface="Arial"/>
            </a:endParaRPr>
          </a:p>
          <a:p>
            <a:endParaRPr lang="en-US" sz="1800" i="0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r>
              <a:rPr lang="en-US" sz="1800" i="0" strike="noStrike" cap="none" baseline="0" dirty="0" smtClean="0">
                <a:solidFill>
                  <a:schemeClr val="dk1"/>
                </a:solidFill>
                <a:sym typeface="Arial"/>
              </a:rPr>
              <a:t>National Weather Service Directive 10-1605 “Storm Data Preparation”:</a:t>
            </a:r>
            <a:endParaRPr lang="en-US" sz="1800" i="0" strike="noStrike" cap="none" baseline="0" dirty="0">
              <a:solidFill>
                <a:schemeClr val="dk1"/>
              </a:solidFill>
              <a:sym typeface="Arial"/>
            </a:endParaRPr>
          </a:p>
          <a:p>
            <a:r>
              <a:rPr lang="en-US" sz="1800" dirty="0" smtClean="0">
                <a:solidFill>
                  <a:schemeClr val="dk1"/>
                </a:solidFill>
              </a:rPr>
              <a:t>	</a:t>
            </a:r>
            <a:r>
              <a:rPr lang="en-US" sz="1800" dirty="0" smtClean="0">
                <a:solidFill>
                  <a:schemeClr val="dk1"/>
                </a:solidFill>
                <a:hlinkClick r:id="rId5"/>
              </a:rPr>
              <a:t>http</a:t>
            </a:r>
            <a:r>
              <a:rPr lang="en-US" sz="1800" dirty="0">
                <a:solidFill>
                  <a:schemeClr val="dk1"/>
                </a:solidFill>
                <a:hlinkClick r:id="rId5"/>
              </a:rPr>
              <a:t>://www.nws.noaa.gov/directives/sym/pd01016005curr.pdf</a:t>
            </a:r>
            <a:endParaRPr lang="en-US" sz="1800" i="0" strike="noStrike" cap="none" baseline="0" dirty="0">
              <a:solidFill>
                <a:schemeClr val="dk1"/>
              </a:solidFill>
              <a:sym typeface="Arial"/>
            </a:endParaRPr>
          </a:p>
          <a:p>
            <a:endParaRPr lang="en-US" sz="1800" u="sng" dirty="0">
              <a:solidFill>
                <a:schemeClr val="dk1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76200" y="6477000"/>
            <a:ext cx="3962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UESB </a:t>
            </a:r>
            <a:r>
              <a:rPr lang="en-US" sz="1400" b="1" i="0" u="none" strike="noStrike" cap="none" baseline="0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Brief – </a:t>
            </a:r>
            <a:r>
              <a:rPr lang="en-US" sz="1400" b="1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Storm Data</a:t>
            </a:r>
            <a:endParaRPr lang="en-US" sz="1400" b="1" i="0" u="none" strike="noStrike" cap="none" baseline="0" dirty="0">
              <a:solidFill>
                <a:schemeClr val="accent5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1_SeaGull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0481A8"/>
      </a:hlink>
      <a:folHlink>
        <a:srgbClr val="0481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2_SeaGull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0481A8"/>
      </a:hlink>
      <a:folHlink>
        <a:srgbClr val="0481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725</Words>
  <Application>Microsoft Office PowerPoint</Application>
  <PresentationFormat>On-screen Show (4:3)</PresentationFormat>
  <Paragraphs>159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Theme</vt:lpstr>
      <vt:lpstr>Custom Theme</vt:lpstr>
      <vt:lpstr>NCDC User &amp; Engagement  Services Branch Briefing of  “Storm Data and the  Storm Events Database” </vt:lpstr>
      <vt:lpstr>Data Contacts</vt:lpstr>
      <vt:lpstr>Data Overview</vt:lpstr>
      <vt:lpstr>Data Overview, Cont.</vt:lpstr>
      <vt:lpstr>PowerPoint Presentation</vt:lpstr>
      <vt:lpstr>User Description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NCDC User &amp; Engagement  Services Branch Briefing of “Storm Data  and the Storm Events Database”</dc:title>
  <dc:creator>Stuart Hinson</dc:creator>
  <cp:lastModifiedBy>Stuart Hinson</cp:lastModifiedBy>
  <cp:revision>15</cp:revision>
  <dcterms:modified xsi:type="dcterms:W3CDTF">2014-01-22T13:24:25Z</dcterms:modified>
</cp:coreProperties>
</file>