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75" r:id="rId5"/>
    <p:sldId id="292" r:id="rId6"/>
    <p:sldId id="277" r:id="rId7"/>
    <p:sldId id="276" r:id="rId8"/>
    <p:sldId id="262" r:id="rId9"/>
    <p:sldId id="312" r:id="rId10"/>
    <p:sldId id="297" r:id="rId11"/>
    <p:sldId id="278" r:id="rId12"/>
    <p:sldId id="299" r:id="rId13"/>
    <p:sldId id="300" r:id="rId14"/>
    <p:sldId id="263" r:id="rId15"/>
    <p:sldId id="264" r:id="rId16"/>
    <p:sldId id="266" r:id="rId17"/>
    <p:sldId id="295" r:id="rId18"/>
    <p:sldId id="317" r:id="rId19"/>
    <p:sldId id="280" r:id="rId20"/>
    <p:sldId id="319" r:id="rId21"/>
    <p:sldId id="321" r:id="rId22"/>
    <p:sldId id="267" r:id="rId23"/>
    <p:sldId id="283" r:id="rId24"/>
    <p:sldId id="315" r:id="rId25"/>
    <p:sldId id="322" r:id="rId26"/>
    <p:sldId id="323" r:id="rId27"/>
    <p:sldId id="270" r:id="rId28"/>
    <p:sldId id="316" r:id="rId29"/>
    <p:sldId id="311" r:id="rId30"/>
    <p:sldId id="314" r:id="rId31"/>
    <p:sldId id="305" r:id="rId32"/>
    <p:sldId id="306" r:id="rId33"/>
    <p:sldId id="307" r:id="rId34"/>
    <p:sldId id="308" r:id="rId35"/>
    <p:sldId id="309" r:id="rId36"/>
    <p:sldId id="31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1B"/>
    <a:srgbClr val="B2B2B2"/>
    <a:srgbClr val="DDDDDD"/>
    <a:srgbClr val="0000FF"/>
    <a:srgbClr val="990033"/>
    <a:srgbClr val="E7FFFF"/>
    <a:srgbClr val="99CC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20ACDC-CA38-48DD-93F7-51EE622008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802C5-055D-4873-9C9A-BCF7484C8AB1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renci.org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E7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ams background NOAA bird"/>
          <p:cNvPicPr>
            <a:picLocks noChangeAspect="1" noChangeArrowheads="1"/>
          </p:cNvPicPr>
          <p:nvPr userDrawn="1"/>
        </p:nvPicPr>
        <p:blipFill>
          <a:blip r:embed="rId14" cstate="print">
            <a:lum bright="-5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-152400" y="6078538"/>
            <a:ext cx="9296400" cy="779462"/>
          </a:xfrm>
          <a:prstGeom prst="rect">
            <a:avLst/>
          </a:prstGeom>
          <a:solidFill>
            <a:schemeClr val="tx1">
              <a:alpha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4" name="Picture 20" descr="doc gif fil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191250"/>
            <a:ext cx="666750" cy="666750"/>
          </a:xfrm>
          <a:prstGeom prst="rect">
            <a:avLst/>
          </a:prstGeom>
          <a:noFill/>
        </p:spPr>
      </p:pic>
      <p:pic>
        <p:nvPicPr>
          <p:cNvPr id="1045" name="Picture 21" descr="NOAA 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210300"/>
            <a:ext cx="633413" cy="630238"/>
          </a:xfrm>
          <a:prstGeom prst="rect">
            <a:avLst/>
          </a:prstGeom>
          <a:noFill/>
        </p:spPr>
      </p:pic>
      <p:sp>
        <p:nvSpPr>
          <p:cNvPr id="1047" name="Text Box 23"/>
          <p:cNvSpPr txBox="1">
            <a:spLocks noChangeArrowheads="1"/>
          </p:cNvSpPr>
          <p:nvPr userDrawn="1"/>
        </p:nvSpPr>
        <p:spPr bwMode="auto">
          <a:xfrm>
            <a:off x="1270000" y="6400800"/>
            <a:ext cx="48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2BF06079-E157-4BA4-ADB6-D5C58FC67D75}" type="slidenum">
              <a:rPr lang="en-US" sz="1400">
                <a:solidFill>
                  <a:srgbClr val="E7FFFF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1400">
              <a:solidFill>
                <a:srgbClr val="E7FFFF"/>
              </a:solidFill>
            </a:endParaRPr>
          </a:p>
        </p:txBody>
      </p:sp>
      <p:grpSp>
        <p:nvGrpSpPr>
          <p:cNvPr id="1056" name="Group 32"/>
          <p:cNvGrpSpPr>
            <a:grpSpLocks/>
          </p:cNvGrpSpPr>
          <p:nvPr userDrawn="1"/>
        </p:nvGrpSpPr>
        <p:grpSpPr bwMode="auto">
          <a:xfrm>
            <a:off x="5354638" y="7010400"/>
            <a:ext cx="3789362" cy="449263"/>
            <a:chOff x="3421" y="3984"/>
            <a:chExt cx="2387" cy="283"/>
          </a:xfrm>
        </p:grpSpPr>
        <p:grpSp>
          <p:nvGrpSpPr>
            <p:cNvPr id="1055" name="Group 31"/>
            <p:cNvGrpSpPr>
              <a:grpSpLocks/>
            </p:cNvGrpSpPr>
            <p:nvPr userDrawn="1"/>
          </p:nvGrpSpPr>
          <p:grpSpPr bwMode="auto">
            <a:xfrm>
              <a:off x="3421" y="3984"/>
              <a:ext cx="2387" cy="283"/>
              <a:chOff x="3421" y="3984"/>
              <a:chExt cx="2387" cy="283"/>
            </a:xfrm>
          </p:grpSpPr>
          <p:sp>
            <p:nvSpPr>
              <p:cNvPr id="1043" name="Text Box 19"/>
              <p:cNvSpPr txBox="1">
                <a:spLocks noChangeArrowheads="1"/>
              </p:cNvSpPr>
              <p:nvPr userDrawn="1"/>
            </p:nvSpPr>
            <p:spPr bwMode="auto">
              <a:xfrm>
                <a:off x="3421" y="3984"/>
                <a:ext cx="2387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65000"/>
                  </a:lnSpc>
                </a:pPr>
                <a:r>
                  <a:rPr lang="en-US" sz="1200">
                    <a:solidFill>
                      <a:srgbClr val="99CCFF"/>
                    </a:solidFill>
                  </a:rPr>
                  <a:t>86</a:t>
                </a:r>
                <a:r>
                  <a:rPr lang="en-US" sz="1200" baseline="30000">
                    <a:solidFill>
                      <a:srgbClr val="99CCFF"/>
                    </a:solidFill>
                  </a:rPr>
                  <a:t>th</a:t>
                </a:r>
                <a:r>
                  <a:rPr lang="en-US" sz="1200">
                    <a:solidFill>
                      <a:srgbClr val="99CCFF"/>
                    </a:solidFill>
                  </a:rPr>
                  <a:t> Annual American Meteorological Society Meeting</a:t>
                </a:r>
              </a:p>
              <a:p>
                <a:pPr algn="r">
                  <a:lnSpc>
                    <a:spcPct val="65000"/>
                  </a:lnSpc>
                </a:pPr>
                <a:endParaRPr lang="en-US" sz="1200">
                  <a:solidFill>
                    <a:srgbClr val="99CCFF"/>
                  </a:solidFill>
                </a:endParaRPr>
              </a:p>
              <a:p>
                <a:pPr algn="r">
                  <a:lnSpc>
                    <a:spcPct val="65000"/>
                  </a:lnSpc>
                </a:pPr>
                <a:r>
                  <a:rPr lang="en-US" sz="1200">
                    <a:solidFill>
                      <a:srgbClr val="99CCFF"/>
                    </a:solidFill>
                  </a:rPr>
                  <a:t>Atlanta, Georgia      January 29 – February 2, 2006</a:t>
                </a:r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 userDrawn="1"/>
            </p:nvSpPr>
            <p:spPr bwMode="auto">
              <a:xfrm>
                <a:off x="3487" y="4124"/>
                <a:ext cx="2239" cy="0"/>
              </a:xfrm>
              <a:prstGeom prst="line">
                <a:avLst/>
              </a:prstGeom>
              <a:noFill/>
              <a:ln w="19050">
                <a:solidFill>
                  <a:srgbClr val="50001B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4323" y="4150"/>
              <a:ext cx="82" cy="86"/>
            </a:xfrm>
            <a:prstGeom prst="rect">
              <a:avLst/>
            </a:prstGeom>
            <a:solidFill>
              <a:srgbClr val="50001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990033"/>
                </a:solidFill>
              </a:endParaRPr>
            </a:p>
          </p:txBody>
        </p:sp>
      </p:grpSp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23925"/>
          </a:xfrm>
          <a:prstGeom prst="rect">
            <a:avLst/>
          </a:prstGeom>
          <a:solidFill>
            <a:schemeClr val="tx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64" name="Picture 40"/>
          <p:cNvPicPr>
            <a:picLocks noChangeAspect="1" noChangeArrowheads="1"/>
          </p:cNvPicPr>
          <p:nvPr userDrawn="1"/>
        </p:nvPicPr>
        <p:blipFill>
          <a:blip r:embed="rId17" cstate="print">
            <a:lum bright="-32000" contrast="2000"/>
          </a:blip>
          <a:srcRect/>
          <a:stretch>
            <a:fillRect/>
          </a:stretch>
        </p:blipFill>
        <p:spPr bwMode="auto">
          <a:xfrm>
            <a:off x="5505450" y="6249988"/>
            <a:ext cx="1066800" cy="617537"/>
          </a:xfrm>
          <a:prstGeom prst="rect">
            <a:avLst/>
          </a:prstGeom>
          <a:solidFill>
            <a:schemeClr val="bg1">
              <a:alpha val="17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65" name="Picture 41" descr="logo"/>
          <p:cNvPicPr>
            <a:picLocks noChangeAspect="1" noChangeArrowheads="1"/>
          </p:cNvPicPr>
          <p:nvPr userDrawn="1"/>
        </p:nvPicPr>
        <p:blipFill>
          <a:blip r:embed="rId18" cstate="print">
            <a:lum bright="-32000"/>
          </a:blip>
          <a:srcRect/>
          <a:stretch>
            <a:fillRect/>
          </a:stretch>
        </p:blipFill>
        <p:spPr bwMode="auto">
          <a:xfrm>
            <a:off x="6629400" y="6259513"/>
            <a:ext cx="976313" cy="598487"/>
          </a:xfrm>
          <a:prstGeom prst="rect">
            <a:avLst/>
          </a:prstGeom>
          <a:solidFill>
            <a:schemeClr val="bg1">
              <a:alpha val="77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66" name="Picture 42" descr="RENCI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lum bright="-32000"/>
          </a:blip>
          <a:srcRect/>
          <a:stretch>
            <a:fillRect/>
          </a:stretch>
        </p:blipFill>
        <p:spPr bwMode="auto">
          <a:xfrm>
            <a:off x="7677150" y="6264275"/>
            <a:ext cx="1466850" cy="59372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DDDDD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B2B2B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B2B2B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2B2B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2B2B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2B2B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2B2B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2B2B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8686800" cy="1431925"/>
          </a:xfrm>
        </p:spPr>
        <p:txBody>
          <a:bodyPr/>
          <a:lstStyle/>
          <a:p>
            <a:r>
              <a:rPr lang="en-US" sz="3200"/>
              <a:t>The Severe Weather Data Inventory (SWDI):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2400">
                <a:solidFill>
                  <a:srgbClr val="DDDDDD"/>
                </a:solidFill>
              </a:rPr>
              <a:t>A Geospatial Database and Climatology </a:t>
            </a:r>
            <a:br>
              <a:rPr lang="en-US" sz="2400">
                <a:solidFill>
                  <a:srgbClr val="DDDDDD"/>
                </a:solidFill>
              </a:rPr>
            </a:br>
            <a:r>
              <a:rPr lang="en-US" sz="2400">
                <a:solidFill>
                  <a:srgbClr val="DDDDDD"/>
                </a:solidFill>
              </a:rPr>
              <a:t>of Severe Weather Data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038600"/>
            <a:ext cx="76962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Steve Ansari, Stephen Del Greco (</a:t>
            </a:r>
            <a:r>
              <a:rPr lang="en-US" sz="2400">
                <a:solidFill>
                  <a:srgbClr val="DDDDDD"/>
                </a:solidFill>
              </a:rPr>
              <a:t>NOAA / NCDC)</a:t>
            </a:r>
          </a:p>
          <a:p>
            <a:pPr>
              <a:lnSpc>
                <a:spcPct val="90000"/>
              </a:lnSpc>
            </a:pPr>
            <a:r>
              <a:rPr lang="en-US" sz="2400"/>
              <a:t>Mark Phillips (</a:t>
            </a:r>
            <a:r>
              <a:rPr lang="en-US" sz="2400">
                <a:solidFill>
                  <a:srgbClr val="DDDDDD"/>
                </a:solidFill>
              </a:rPr>
              <a:t>UNC-Asheville / NEMAC)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NCDC Storm Events Database</a:t>
            </a:r>
          </a:p>
          <a:p>
            <a:r>
              <a:rPr lang="en-US" u="sng"/>
              <a:t>Verified</a:t>
            </a:r>
            <a:r>
              <a:rPr lang="en-US"/>
              <a:t> text reports from NWS and Storm Prediction Center.</a:t>
            </a:r>
          </a:p>
          <a:p>
            <a:r>
              <a:rPr lang="en-US"/>
              <a:t>Data from 1950 – Present</a:t>
            </a:r>
          </a:p>
          <a:p>
            <a:r>
              <a:rPr lang="en-US"/>
              <a:t>Tornado, Hail, Lightning, Wind, etc…</a:t>
            </a:r>
          </a:p>
          <a:p>
            <a:r>
              <a:rPr lang="en-US"/>
              <a:t>Fatalities, Injuries, Crop/Property Damage</a:t>
            </a:r>
          </a:p>
          <a:p>
            <a:r>
              <a:rPr lang="en-US"/>
              <a:t>Loaded into SWDI ~3 months after end of each month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NCDC Storm Events Database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0825"/>
            <a:ext cx="5791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NWS Warnings (polygon and county-based)</a:t>
            </a:r>
          </a:p>
          <a:p>
            <a:r>
              <a:rPr lang="en-US" dirty="0"/>
              <a:t>Severe Thunderstorm</a:t>
            </a:r>
          </a:p>
          <a:p>
            <a:r>
              <a:rPr lang="en-US" dirty="0"/>
              <a:t>Tornado</a:t>
            </a:r>
          </a:p>
          <a:p>
            <a:r>
              <a:rPr lang="en-US" dirty="0"/>
              <a:t>Flash Flood</a:t>
            </a:r>
          </a:p>
          <a:p>
            <a:r>
              <a:rPr lang="en-US" dirty="0"/>
              <a:t>Marine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NWS Warnings in Google Earth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36700"/>
            <a:ext cx="79248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Vaisala’s National Lightning Detection Network (NLDN)</a:t>
            </a:r>
          </a:p>
          <a:p>
            <a:r>
              <a:rPr lang="en-US" dirty="0"/>
              <a:t>130 Sensors </a:t>
            </a:r>
            <a:r>
              <a:rPr lang="en-US" dirty="0" smtClean="0"/>
              <a:t>Nationwide, 1987 – Present </a:t>
            </a:r>
            <a:endParaRPr lang="en-US" dirty="0"/>
          </a:p>
          <a:p>
            <a:r>
              <a:rPr lang="en-US" dirty="0" smtClean="0"/>
              <a:t>Raw data: .gov/.mil ONLY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13100"/>
            <a:ext cx="3952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 r="8582"/>
          <a:stretch>
            <a:fillRect/>
          </a:stretch>
        </p:blipFill>
        <p:spPr bwMode="auto">
          <a:xfrm>
            <a:off x="4922838" y="3219450"/>
            <a:ext cx="15541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3400" y="5791200"/>
            <a:ext cx="794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DDDDDD"/>
                </a:solidFill>
              </a:rPr>
              <a:t>Images courtesy of NASA (http://thunder.msfc.nasa.gov/primer/primer3.html)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sp>
        <p:nvSpPr>
          <p:cNvPr id="13412" name="Rectangle 100"/>
          <p:cNvSpPr>
            <a:spLocks noChangeArrowheads="1"/>
          </p:cNvSpPr>
          <p:nvPr/>
        </p:nvSpPr>
        <p:spPr bwMode="auto">
          <a:xfrm>
            <a:off x="305435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553200" cy="518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1355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Web Pages ( http://www.ncdc.noaa.gov/swdi )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378075" y="283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968750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1"/>
            <a:ext cx="4038600" cy="43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267200" cy="443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Data Download (Shapefile, KMZ, Text File)</a:t>
            </a:r>
          </a:p>
          <a:p>
            <a:r>
              <a:rPr lang="en-US" sz="2400"/>
              <a:t>NEXRAD Tornado Vortex Signatures in Google Earth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85975"/>
            <a:ext cx="8610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355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Data Download (</a:t>
            </a:r>
            <a:r>
              <a:rPr lang="en-US" dirty="0" err="1"/>
              <a:t>Shapefile</a:t>
            </a:r>
            <a:r>
              <a:rPr lang="en-US" dirty="0"/>
              <a:t>, KMZ, </a:t>
            </a:r>
            <a:r>
              <a:rPr lang="en-US" dirty="0" smtClean="0"/>
              <a:t>CSV, XML)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 smtClean="0"/>
              <a:t>Example GIS analysis with NEXRAD TVS and census data: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36925"/>
            <a:ext cx="24098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36925"/>
            <a:ext cx="5410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FTP:  CSV Text files of all SWDI Data</a:t>
            </a:r>
          </a:p>
          <a:p>
            <a:pPr>
              <a:buFontTx/>
              <a:buNone/>
            </a:pPr>
            <a:r>
              <a:rPr lang="en-US" b="1" dirty="0" smtClean="0"/>
              <a:t>ftp://ftp.ncdc.noaa.gov/pub/data/swdi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REST </a:t>
            </a:r>
            <a:r>
              <a:rPr lang="en-US" dirty="0"/>
              <a:t>Web Services</a:t>
            </a:r>
          </a:p>
          <a:p>
            <a:r>
              <a:rPr lang="en-US" dirty="0"/>
              <a:t>Each URL defines a unique resource</a:t>
            </a:r>
          </a:p>
          <a:p>
            <a:r>
              <a:rPr lang="en-US" dirty="0"/>
              <a:t>Easy programmatic access to data</a:t>
            </a:r>
          </a:p>
          <a:p>
            <a:r>
              <a:rPr lang="en-US" dirty="0"/>
              <a:t>Allows integration into custom applications</a:t>
            </a:r>
          </a:p>
          <a:p>
            <a:r>
              <a:rPr lang="en-US" dirty="0"/>
              <a:t>System and language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access to data in NCDC Archive</a:t>
            </a:r>
          </a:p>
          <a:p>
            <a:r>
              <a:rPr lang="en-US" dirty="0"/>
              <a:t>Inventory for Severe Weather Data</a:t>
            </a:r>
          </a:p>
          <a:p>
            <a:r>
              <a:rPr lang="en-US" dirty="0"/>
              <a:t>Derive climatology </a:t>
            </a:r>
            <a:r>
              <a:rPr lang="en-US" dirty="0" smtClean="0"/>
              <a:t>products</a:t>
            </a:r>
          </a:p>
          <a:p>
            <a:r>
              <a:rPr lang="en-US" dirty="0" smtClean="0"/>
              <a:t>Historical context for events</a:t>
            </a:r>
            <a:endParaRPr lang="en-US" dirty="0"/>
          </a:p>
          <a:p>
            <a:r>
              <a:rPr lang="en-US" dirty="0"/>
              <a:t>Geospatial Database solution</a:t>
            </a:r>
          </a:p>
          <a:p>
            <a:r>
              <a:rPr lang="en-US" smtClean="0"/>
              <a:t>Services</a:t>
            </a:r>
            <a:r>
              <a:rPr lang="en-US" dirty="0"/>
              <a:t>!  SOA!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Counts by Day per county.</a:t>
            </a:r>
          </a:p>
          <a:p>
            <a:r>
              <a:rPr lang="en-US" dirty="0" smtClean="0"/>
              <a:t>BETA version for Lightning, NEXRAD Storm Cells, NEXRAD Hail, TVS:</a:t>
            </a:r>
          </a:p>
          <a:p>
            <a:pPr lvl="1"/>
            <a:r>
              <a:rPr lang="en-US" dirty="0" smtClean="0"/>
              <a:t>ftp://ftp.ncdc.noaa.gov/pub/data/swdi/reports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60" y="3295650"/>
            <a:ext cx="786034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5221705" cy="533400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85825"/>
            <a:ext cx="7305136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between datasets</a:t>
            </a:r>
          </a:p>
          <a:p>
            <a:pPr lvl="1"/>
            <a:r>
              <a:rPr lang="en-US" dirty="0"/>
              <a:t>Possible Bias Detection, QC, etc…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i="1" dirty="0"/>
              <a:t>“Select all TVS </a:t>
            </a:r>
            <a:r>
              <a:rPr lang="en-US" i="1" dirty="0" smtClean="0"/>
              <a:t>that </a:t>
            </a:r>
            <a:r>
              <a:rPr lang="en-US" i="1" dirty="0" smtClean="0"/>
              <a:t>are NOT within 10 miles and 15 minutes of a Severe Thunderstorm or Tornado Warning”</a:t>
            </a:r>
            <a:endParaRPr lang="en-US" i="1" dirty="0"/>
          </a:p>
          <a:p>
            <a:pPr>
              <a:buFontTx/>
              <a:buNone/>
            </a:pPr>
            <a:endParaRPr lang="en-US" i="1" dirty="0"/>
          </a:p>
          <a:p>
            <a:pPr>
              <a:buFontTx/>
              <a:buNone/>
            </a:pPr>
            <a:r>
              <a:rPr lang="en-US" i="1" dirty="0"/>
              <a:t>“Select all Thunderstorm Warnings that do not contain a Local Storm Report”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07836"/>
            <a:ext cx="8991600" cy="52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pic>
        <p:nvPicPr>
          <p:cNvPr id="33837" name="Picture 45" descr="climatolog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92175"/>
            <a:ext cx="8610600" cy="5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Climatology grids produced for each product.</a:t>
            </a:r>
            <a:endParaRPr lang="en-US" dirty="0"/>
          </a:p>
          <a:p>
            <a:r>
              <a:rPr lang="en-US" dirty="0" smtClean="0"/>
              <a:t>Artifacts, bias and other issues apparent.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2809875"/>
            <a:ext cx="7334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Climatology grids produced for each product.</a:t>
            </a:r>
            <a:endParaRPr lang="en-US" dirty="0"/>
          </a:p>
          <a:p>
            <a:r>
              <a:rPr lang="en-US" dirty="0" smtClean="0"/>
              <a:t>Artifacts, bias and other issues apparent.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2809875"/>
            <a:ext cx="7334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The Severe Weather Data Inventory:</a:t>
            </a:r>
          </a:p>
          <a:p>
            <a:pPr>
              <a:lnSpc>
                <a:spcPct val="90000"/>
              </a:lnSpc>
            </a:pPr>
            <a:r>
              <a:rPr lang="en-US"/>
              <a:t>Allows easier access to the NCDC Archive</a:t>
            </a:r>
          </a:p>
          <a:p>
            <a:pPr>
              <a:lnSpc>
                <a:spcPct val="90000"/>
              </a:lnSpc>
            </a:pPr>
            <a:r>
              <a:rPr lang="en-US"/>
              <a:t>Joint project with NEMAC, UNCA, RENCI</a:t>
            </a:r>
          </a:p>
          <a:p>
            <a:pPr>
              <a:lnSpc>
                <a:spcPct val="90000"/>
              </a:lnSpc>
            </a:pPr>
            <a:r>
              <a:rPr lang="en-US"/>
              <a:t>Modular GIS spatial database approach</a:t>
            </a:r>
          </a:p>
          <a:p>
            <a:pPr>
              <a:lnSpc>
                <a:spcPct val="90000"/>
              </a:lnSpc>
            </a:pPr>
            <a:r>
              <a:rPr lang="en-US"/>
              <a:t>Datasets remain independent</a:t>
            </a:r>
          </a:p>
          <a:p>
            <a:pPr>
              <a:lnSpc>
                <a:spcPct val="90000"/>
              </a:lnSpc>
            </a:pPr>
            <a:r>
              <a:rPr lang="en-US"/>
              <a:t>Multiple user access methods</a:t>
            </a:r>
          </a:p>
          <a:p>
            <a:pPr>
              <a:lnSpc>
                <a:spcPct val="90000"/>
              </a:lnSpc>
            </a:pPr>
            <a:r>
              <a:rPr lang="en-US"/>
              <a:t>Improve disaster response, recovery and mitigation</a:t>
            </a:r>
          </a:p>
          <a:p>
            <a:pPr>
              <a:lnSpc>
                <a:spcPct val="90000"/>
              </a:lnSpc>
            </a:pPr>
            <a:r>
              <a:rPr lang="en-US"/>
              <a:t>Many possibilities of application</a:t>
            </a:r>
          </a:p>
          <a:p>
            <a:pPr>
              <a:lnSpc>
                <a:spcPct val="90000"/>
              </a:lnSpc>
            </a:pPr>
            <a:r>
              <a:rPr lang="en-US"/>
              <a:t>Not real-time at NCDC – updated nightly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You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What additional datasets would be most useful?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 are planning on Hurricane Tracks, NCDC Storm Data, Drought Monitor and more. 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	What else?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Advice on conveying caveats of data to decision makers?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Contact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Thank you!  Questions?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SWDI Website:  http://www.ncdc.noaa.gov/swdi</a:t>
            </a:r>
          </a:p>
          <a:p>
            <a:pPr>
              <a:buFontTx/>
              <a:buNone/>
            </a:pPr>
            <a:endParaRPr lang="en-US" sz="2000" dirty="0">
              <a:solidFill>
                <a:srgbClr val="DDDDDD"/>
              </a:solidFill>
            </a:endParaRPr>
          </a:p>
          <a:p>
            <a:pPr>
              <a:buFontTx/>
              <a:buNone/>
            </a:pPr>
            <a:r>
              <a:rPr lang="en-US" dirty="0"/>
              <a:t>Contact: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590800" y="4114800"/>
            <a:ext cx="449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Steve.Ansari@noaa.gov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(828) 271-4611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151 Patton Ave.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Asheville, NC  28801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Current Datasets:</a:t>
            </a:r>
          </a:p>
          <a:p>
            <a:pPr>
              <a:lnSpc>
                <a:spcPct val="90000"/>
              </a:lnSpc>
            </a:pPr>
            <a:r>
              <a:rPr lang="en-US" dirty="0"/>
              <a:t>NEXRAD Level-III Storm Attributes</a:t>
            </a:r>
          </a:p>
          <a:p>
            <a:pPr>
              <a:lnSpc>
                <a:spcPct val="90000"/>
              </a:lnSpc>
            </a:pPr>
            <a:r>
              <a:rPr lang="en-US" dirty="0"/>
              <a:t>Preliminary Local Storm </a:t>
            </a:r>
            <a:r>
              <a:rPr lang="en-US" dirty="0" smtClean="0"/>
              <a:t>Reports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National Lightning Detection Network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Coming </a:t>
            </a:r>
            <a:r>
              <a:rPr lang="en-US" dirty="0"/>
              <a:t>soon: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NWS Warnings, Storm </a:t>
            </a:r>
            <a:r>
              <a:rPr lang="en-US" dirty="0"/>
              <a:t>Events </a:t>
            </a:r>
            <a:r>
              <a:rPr lang="en-US" dirty="0" smtClean="0"/>
              <a:t>Database, Hurricane Tracks, Drought Monitor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Framework for other datasets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Disaster Mitigation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i="1"/>
              <a:t>Compare 1 Hour of NLDN to Population Grid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Data: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DDDDDD"/>
                </a:solidFill>
              </a:rPr>
              <a:t>		</a:t>
            </a:r>
            <a:r>
              <a:rPr lang="en-US" sz="2800">
                <a:solidFill>
                  <a:srgbClr val="DDDDDD"/>
                </a:solidFill>
              </a:rPr>
              <a:t>NLDN 08/02/2005 20:00 – 21:00 UTC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solidFill>
                  <a:srgbClr val="DDDDDD"/>
                </a:solidFill>
              </a:rPr>
              <a:t>		Gridded Population of the World - 	SEDAC 	(Socioeconomic Data and Applications 	Center at Columbia University)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DDDDDD"/>
                </a:solidFill>
              </a:rPr>
              <a:t>		</a:t>
            </a:r>
            <a:r>
              <a:rPr lang="en-US" sz="2400">
                <a:solidFill>
                  <a:srgbClr val="DDDDDD"/>
                </a:solidFill>
              </a:rPr>
              <a:t>http://sedac.ciesin.columbia.edu/gpw</a:t>
            </a:r>
            <a:endParaRPr lang="en-US" sz="2000">
              <a:solidFill>
                <a:srgbClr val="DDDDDD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rgbClr val="DDDDDD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  <a:p>
            <a:pPr>
              <a:buFontTx/>
              <a:buNone/>
            </a:pPr>
            <a:r>
              <a:rPr lang="en-US" i="1"/>
              <a:t>Compare 1 Hour of NLDN to Population Grid</a:t>
            </a:r>
          </a:p>
          <a:p>
            <a:pPr>
              <a:buFontTx/>
              <a:buNone/>
            </a:pPr>
            <a:r>
              <a:rPr lang="en-US"/>
              <a:t>	Process: </a:t>
            </a:r>
          </a:p>
          <a:p>
            <a:pPr>
              <a:buFontTx/>
              <a:buNone/>
            </a:pPr>
            <a:r>
              <a:rPr lang="en-US">
                <a:solidFill>
                  <a:srgbClr val="DDDDDD"/>
                </a:solidFill>
              </a:rPr>
              <a:t>		1. </a:t>
            </a:r>
            <a:r>
              <a:rPr lang="en-US" sz="2800">
                <a:solidFill>
                  <a:srgbClr val="DDDDDD"/>
                </a:solidFill>
              </a:rPr>
              <a:t>Download 2000 Population Grid at 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DDDDDD"/>
                </a:solidFill>
              </a:rPr>
              <a:t>		~4 km resolution.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DDDDDD"/>
                </a:solidFill>
              </a:rPr>
              <a:t>		2. Convert cell centroids to points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DDDDDD"/>
                </a:solidFill>
              </a:rPr>
              <a:t>		3. Subset data for Florida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DDDDDD"/>
                </a:solidFill>
              </a:rPr>
              <a:t>		4. Spatial Join to closest NLDN data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DDDDDD"/>
                </a:solidFill>
              </a:rPr>
              <a:t>		5. Examine matching population grid cells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Analysis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Process: </a:t>
            </a:r>
            <a:r>
              <a:rPr lang="en-US" sz="2800">
                <a:solidFill>
                  <a:srgbClr val="B2B2B2"/>
                </a:solidFill>
              </a:rPr>
              <a:t>Download 2000 Population Grid (~12 km resolution).</a:t>
            </a:r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36763"/>
            <a:ext cx="62388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Analysis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Process: </a:t>
            </a:r>
            <a:r>
              <a:rPr lang="en-US" sz="2800">
                <a:solidFill>
                  <a:srgbClr val="DDDDDD"/>
                </a:solidFill>
              </a:rPr>
              <a:t>Convert cell centroids to points, subset for Florida.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0" y="1981200"/>
            <a:ext cx="5486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Analysis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Process: </a:t>
            </a:r>
            <a:r>
              <a:rPr lang="en-US" sz="2800">
                <a:solidFill>
                  <a:srgbClr val="DDDDDD"/>
                </a:solidFill>
              </a:rPr>
              <a:t>Spatially join to NLDN data based on distance.</a:t>
            </a:r>
            <a:endParaRPr lang="en-US">
              <a:solidFill>
                <a:srgbClr val="DDDDDD"/>
              </a:solidFill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2001838"/>
            <a:ext cx="5567362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Analysis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010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990600" y="57150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DDDDD"/>
                </a:solidFill>
              </a:rPr>
              <a:t>Total Population Affected = 696,179  ---  5 Strikes or More = 166,346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NEXRAD Level-III TVS Product (w/ Reflectivity)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24583" name="Picture 7" descr="Fig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362825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NEXRAD Level-III Hail Product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47108" name="Picture 4" descr="kcle-nhi-an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66863"/>
            <a:ext cx="8077200" cy="453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NEXRAD Level-III Mesocyclone Product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26629" name="Picture 5" descr="kcle-nme-an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620000" cy="449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NEXRAD Level-III Tornado Product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25605" name="Picture 5" descr="kcle-ntv-ani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74800"/>
            <a:ext cx="7696200" cy="453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Preliminary Local Storm Reports</a:t>
            </a:r>
          </a:p>
          <a:p>
            <a:r>
              <a:rPr lang="en-US" u="sng"/>
              <a:t>Preliminary</a:t>
            </a:r>
            <a:r>
              <a:rPr lang="en-US"/>
              <a:t> reports from Storm Spotters, Emergency Mgmt., etc…</a:t>
            </a:r>
            <a:endParaRPr lang="en-US" u="sng"/>
          </a:p>
          <a:p>
            <a:r>
              <a:rPr lang="en-US"/>
              <a:t>Tornado, Hail, Flash Flood, Wind, etc…</a:t>
            </a:r>
          </a:p>
          <a:p>
            <a:r>
              <a:rPr lang="en-US"/>
              <a:t>Transmitted in real-time – nightly load into SWDI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Preliminary Local Storm Reports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31950"/>
            <a:ext cx="64770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19809</TotalTime>
  <Words>636</Words>
  <Application>Microsoft Office PowerPoint</Application>
  <PresentationFormat>On-screen Show (4:3)</PresentationFormat>
  <Paragraphs>159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The Severe Weather Data Inventory (SWDI):  A Geospatial Database and Climatology  of Severe Weather Data</vt:lpstr>
      <vt:lpstr>Goals</vt:lpstr>
      <vt:lpstr>Data</vt:lpstr>
      <vt:lpstr>Data</vt:lpstr>
      <vt:lpstr>Data</vt:lpstr>
      <vt:lpstr>Data</vt:lpstr>
      <vt:lpstr>Data</vt:lpstr>
      <vt:lpstr>Data</vt:lpstr>
      <vt:lpstr>Data</vt:lpstr>
      <vt:lpstr>Data</vt:lpstr>
      <vt:lpstr>Data</vt:lpstr>
      <vt:lpstr>Data</vt:lpstr>
      <vt:lpstr>Data</vt:lpstr>
      <vt:lpstr>Data</vt:lpstr>
      <vt:lpstr>Process</vt:lpstr>
      <vt:lpstr>Access</vt:lpstr>
      <vt:lpstr>Access</vt:lpstr>
      <vt:lpstr>Access</vt:lpstr>
      <vt:lpstr>Access</vt:lpstr>
      <vt:lpstr>Reports</vt:lpstr>
      <vt:lpstr>Reports</vt:lpstr>
      <vt:lpstr>Analysis</vt:lpstr>
      <vt:lpstr>Analysis</vt:lpstr>
      <vt:lpstr>Analysis</vt:lpstr>
      <vt:lpstr>Data Quality</vt:lpstr>
      <vt:lpstr>Data Quality</vt:lpstr>
      <vt:lpstr>Conclusion</vt:lpstr>
      <vt:lpstr>Questions for You</vt:lpstr>
      <vt:lpstr>Contact</vt:lpstr>
      <vt:lpstr>Slide 30</vt:lpstr>
      <vt:lpstr>Analysis</vt:lpstr>
      <vt:lpstr>Analysis</vt:lpstr>
      <vt:lpstr>Example Analysis</vt:lpstr>
      <vt:lpstr>Example Analysis</vt:lpstr>
      <vt:lpstr>Example Analysis</vt:lpstr>
      <vt:lpstr>Example Analysis</vt:lpstr>
    </vt:vector>
  </TitlesOfParts>
  <Company>NCDC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Government Employee</dc:creator>
  <cp:lastModifiedBy>steve.ansari</cp:lastModifiedBy>
  <cp:revision>777</cp:revision>
  <dcterms:created xsi:type="dcterms:W3CDTF">2005-11-29T13:22:32Z</dcterms:created>
  <dcterms:modified xsi:type="dcterms:W3CDTF">2010-01-27T16:03:33Z</dcterms:modified>
</cp:coreProperties>
</file>